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  <p:sldId id="1256" r:id="rId21"/>
    <p:sldId id="1257" r:id="rId22"/>
    <p:sldId id="1258" r:id="rId23"/>
    <p:sldId id="1259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124744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Scientists who changed the world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Grammar and usage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Integrated skills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76594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out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突出，脱颖而出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by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准备行动，待命；信守诺言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up for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支持，拥护，坚持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height makes him stand out in the crowd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他身材高大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因此在人群中很突出。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who stands by you in times of trouble is your true friend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困难时帮助你的人才是你真正的朋友。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stand up for your rights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 else will do it for you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如果自己不维护自己的权利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别人是不会替你维护的。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7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756666"/>
            <a:ext cx="2029947" cy="36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03578"/>
            <a:ext cx="11423683" cy="182315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意外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Fleming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penicillin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有人可能会认为弗莱明发现青霉素是出于偶然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然而实际上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这远非事实。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34631"/>
            <a:ext cx="11512136" cy="390653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093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appointment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约定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chance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偶然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coincidence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巧合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common consent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经一致同意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comparison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）比较起来，通过比较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hand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人工的；用手递交的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nature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天生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7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264" y="82117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appointment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你只能通过预约看医生。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我在超市偶然遇见了她。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coincidence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chose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我们选了同一家餐厅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纯属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巧合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consent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经一致同意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他们决定推迟会议。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comparison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与去年相比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我们的销售额增加了。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这件连衣裙是手工制作的。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她天生善良。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979641"/>
            <a:ext cx="11457903" cy="72927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966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以某种方式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开火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爆炸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警报器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发出响声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离开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尤指为了做某事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科学节轰轰烈烈地结束了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meeting went off well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会议进行得很顺利。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minutes later the bomb went off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destroying the shop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几分钟后炸弹爆炸了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摧毁了那家商店。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up the moment my alarm went off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我的闹钟一响我就起床了。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went off to play basketball with his friends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杰克去跟朋友打篮球了。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700808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44254"/>
            <a:ext cx="11423683" cy="66946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很成功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引人注目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有强烈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科学节轰轰烈烈地结束了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party went with a bang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聚会十分圆满。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career began with a bang in 1986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她的事业在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1986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年轰轰烈烈地开始了。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65420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0067" y="1376565"/>
            <a:ext cx="11423683" cy="1188340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861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sz="2300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300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远非</a:t>
            </a:r>
            <a:endParaRPr lang="en-US" altLang="zh-CN" sz="2300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Fleming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discovered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penicillin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有人可能会认为弗莱明发现青霉素是出于偶然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然而实际上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这远非事实。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from being a book about death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book about life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这不是一本关于死亡的书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而是一本关于生命的书。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get to know him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find he is far from a fool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你和他熟悉了就会发现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他一点也不傻。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far we have done a lot to build a low-carbon economy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is far from ideal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work still harder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到目前为止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我们已经为建设低碳经济做了很多工作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但离理想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状态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还差很远。 我们还要更努力地工作。</a:t>
            </a:r>
            <a:endParaRPr lang="zh-CN" altLang="zh-CN" sz="23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3752" y="109773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15817"/>
            <a:ext cx="11512136" cy="1721096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266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from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很远，远离；远非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from it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完全相反，远非如此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from doing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决不会做某事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8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723857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394671"/>
            <a:ext cx="11507367" cy="1321370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97746"/>
                <a:ext cx="11485848" cy="17111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 was aware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that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it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could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be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very</m:t>
                            </m:r>
                            <m:r>
                              <a:rPr lang="en-US" altLang="zh-CN" b="1" i="1" dirty="0" smtClean="0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AEEF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𝐮𝐬𝐞𝐟𝐮𝐥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𝐟𝐨𝐫𝐭𝐫𝐞𝐚𝐭𝐢𝐧𝐠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𝐰𝐨𝐮𝐧𝐝𝐬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他意识到这对治疗伤口很有用。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97746"/>
                <a:ext cx="11485848" cy="1711174"/>
              </a:xfrm>
              <a:blipFill>
                <a:blip r:embed="rId2"/>
                <a:stretch>
                  <a:fillRect l="-796" b="-6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98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908720"/>
            <a:ext cx="1982452" cy="38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句形容词后面的宾语从句用于补充说明形容词所表达的情感或状态，常见的引导词有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的常用短语有：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aware of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far as I’m aware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等词修饰，但不用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far as I’m aware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 has done anything about it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据我所知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尚无人对此采取任何措施。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Smokers are well aware of the dangers to their own health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吸烟的人都知道吸烟对自身健康的危害。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8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0033" y="93587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 bwMode="auto">
          <a:xfrm>
            <a:off x="388799" y="1655543"/>
            <a:ext cx="11457903" cy="134140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0252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围绕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环绕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包围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紧密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相关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bacteria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他观察到霉菌周围的细菌都死了。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96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4679"/>
            <a:ext cx="1658158" cy="3311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32484" y="1376710"/>
            <a:ext cx="11279998" cy="522016"/>
            <a:chOff x="351801" y="1412776"/>
            <a:chExt cx="11478787" cy="53121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49260" y="806592"/>
            <a:ext cx="11510780" cy="2552244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1892" y="684615"/>
            <a:ext cx="11485848" cy="27353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questioned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actually done the experiment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8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arguing that if </a:t>
            </a: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really done it</a:t>
            </a:r>
            <a:r>
              <a:rPr lang="zh-CN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would have received a deadly electric shock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有些人质疑他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富兰克林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是否真的做了这个实验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认为如果他真的做了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他就会受到致命的电击。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895406" y="1196752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宾语从句</m:t>
                      </m:r>
                    </m:oMath>
                  </m:oMathPara>
                </a14:m>
                <a:endParaRPr lang="zh-CN" altLang="en-US" sz="2400" dirty="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5406" y="1196752"/>
                <a:ext cx="1577676" cy="461665"/>
              </a:xfrm>
              <a:prstGeom prst="rect">
                <a:avLst/>
              </a:prstGeom>
              <a:blipFill>
                <a:blip r:embed="rId2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4583038" y="1977329"/>
                <a:ext cx="28151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伴随状语伴随状语</m:t>
                      </m:r>
                    </m:oMath>
                  </m:oMathPara>
                </a14:m>
                <a:endPara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038" y="1977329"/>
                <a:ext cx="2815194" cy="461665"/>
              </a:xfrm>
              <a:prstGeom prst="rect">
                <a:avLst/>
              </a:prstGeom>
              <a:blipFill>
                <a:blip r:embed="rId3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52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作动词，意为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，其后为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形式作伴随状语，其后为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引导的宾语从句。这一从句使用了虚拟语气，表示对过去的虚拟。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8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473" y="899667"/>
            <a:ext cx="936104" cy="3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3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5" y="1133797"/>
            <a:ext cx="11534527" cy="1364959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7715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38928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 smtClean="0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𝐋𝐨𝐮𝐢𝐬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𝐏𝐚𝐬𝐭𝐞𝐮𝐫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𝐬𝐚𝐢𝐝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非限制性定语从句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+mn-ea"/>
                                <a:cs typeface="Times New Roman" panose="02020603050405020304" pitchFamily="18" charset="0"/>
                              </a:rPr>
                              <m:t>“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𝐅𝐨𝐫𝐭𝐮𝐧𝐞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𝐟𝐚𝐯𝐨𝐮𝐫𝐬𝐭𝐡𝐞</m:t>
                            </m:r>
                            <m:r>
                              <a:rPr lang="en-US" altLang="zh-CN" b="1" i="1" smtClean="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𝐩𝐫𝐞𝐩𝐚𝐫𝐞𝐝𝐦𝐢𝐧𝐝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+mn-ea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主句</m:t>
                        </m:r>
                      </m:lim>
                    </m:limLow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就像路易斯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巴斯德所说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好运眷顾有准备的人。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77153"/>
              </a:xfrm>
              <a:blipFill>
                <a:blip r:embed="rId2"/>
                <a:stretch>
                  <a:fillRect l="-796" b="-17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5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引导非限制性定语从句的用法：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用作关系代词引导非限制性定语从句时，常指代整个主句的内容，意为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，常在从句中作主语或宾语，其引导的从句可在主句之前或之后，也可位于主句中。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引导非限制性定语从句的常见结构：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all know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众所周知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everyone knows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正如大家知道的那样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is often the case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这是常有的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might be expected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Gina was admitted into the key university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正如预料的那样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吉娜被这所重点大学录取了。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poet points out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is a wonderful journey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正如一位诗人指出的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人生是一场精彩的旅行。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8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26826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6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surround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...with 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surrounded by/with...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 surrounded the building with police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他们派警察包围了那栋房子。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car stopped in the town square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surrounded by soldiers and militiamen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当这辆汽车停在城镇广场时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立刻被士兵和民兵包围了。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7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3317" y="953569"/>
            <a:ext cx="863338" cy="292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08278" y="948249"/>
            <a:ext cx="11551762" cy="117931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971983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surrounding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周围的，附近的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surroundings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环境（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常用复数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surrounding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breathtaking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周围的景色令人惊叹。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Schumacher adapted effortlessly to his new surroundings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舒马赫非常轻松地适应了新环境。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7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8774" y="76470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surroundings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常用复数形式，表示周围具体的物质环境；而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是集体名词，常用单数形式，表示对人的发展产生影响的自然环境或生活环境。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示.eps" descr="id:21474897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80728"/>
            <a:ext cx="829963" cy="293494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 bwMode="auto">
          <a:xfrm>
            <a:off x="388799" y="2673365"/>
            <a:ext cx="11423683" cy="118768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934430"/>
            <a:ext cx="11485848" cy="192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</a:t>
            </a: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favor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i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 smtClean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较喜欢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偏袒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有助于 </a:t>
            </a:r>
            <a:r>
              <a:rPr lang="en-US" altLang="zh-CN" b="1" i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好事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赞同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偏袒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Louis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Pasteur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Fortune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就像路易斯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巴斯德所说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好运眷顾有准备的人。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2484" y="2394532"/>
            <a:ext cx="11279998" cy="522016"/>
            <a:chOff x="351801" y="1412776"/>
            <a:chExt cx="11478787" cy="53121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ask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favour of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请某人帮忙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 favour for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sb a favour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给某人恩惠， 帮某人忙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favour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支持， 赞同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think you were the one who did me the favour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not the other way around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应该是你帮了我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而不是我帮了你。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to ask a favour of my neighbour when I was in trouble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当我遇到麻烦时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我不得不向我的邻居求助。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97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140" y="980728"/>
            <a:ext cx="791329" cy="2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984106"/>
            <a:ext cx="11457903" cy="134235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充电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控告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谴责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223F99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承担责任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使充满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收费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控告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谴责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掌管 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thunderstorm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当雷雨来临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闪电就会给钥匙充电。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705272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 of sb/sth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照管某人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charge of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由某人负责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charge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负责，接管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charge sb with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因某事控诉某人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Green is in charge of this factory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factory is in the charge of Mr Green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这个工厂由格林先生负责。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he will take charge of the department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他很快会来接管这个部门。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driver was charged with speeding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这名司机被指控超速行驶。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7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448009"/>
            <a:ext cx="11423683" cy="122472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standout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突出的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突出的人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或物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本次博览会最突出的活动可能是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班的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大爆炸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69176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1631</Words>
  <Application>Microsoft Office PowerPoint</Application>
  <PresentationFormat>自定义</PresentationFormat>
  <Paragraphs>102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589</cp:revision>
  <dcterms:created xsi:type="dcterms:W3CDTF">2020-11-06T05:24:00Z</dcterms:created>
  <dcterms:modified xsi:type="dcterms:W3CDTF">2025-11-07T13:29:18Z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